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5" r:id="rId1"/>
  </p:sldMasterIdLst>
  <p:handoutMasterIdLst>
    <p:handoutMasterId r:id="rId41"/>
  </p:handoutMasterIdLst>
  <p:sldIdLst>
    <p:sldId id="256" r:id="rId2"/>
    <p:sldId id="257" r:id="rId3"/>
    <p:sldId id="258" r:id="rId4"/>
    <p:sldId id="32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5" r:id="rId14"/>
    <p:sldId id="336" r:id="rId15"/>
    <p:sldId id="337" r:id="rId16"/>
    <p:sldId id="338" r:id="rId17"/>
    <p:sldId id="339" r:id="rId18"/>
    <p:sldId id="355" r:id="rId19"/>
    <p:sldId id="334" r:id="rId20"/>
    <p:sldId id="340" r:id="rId21"/>
    <p:sldId id="342" r:id="rId22"/>
    <p:sldId id="356" r:id="rId23"/>
    <p:sldId id="341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8" r:id="rId32"/>
    <p:sldId id="360" r:id="rId33"/>
    <p:sldId id="359" r:id="rId34"/>
    <p:sldId id="361" r:id="rId35"/>
    <p:sldId id="351" r:id="rId36"/>
    <p:sldId id="352" r:id="rId37"/>
    <p:sldId id="353" r:id="rId38"/>
    <p:sldId id="362" r:id="rId39"/>
    <p:sldId id="354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Wingdings 2" panose="05020102010507070707" pitchFamily="18" charset="2"/>
      <p:regular r:id="rId46"/>
    </p:embeddedFont>
    <p:embeddedFont>
      <p:font typeface="Wingdings 3" panose="05040102010807070707" pitchFamily="18" charset="2"/>
      <p:regular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01513"/>
    <a:srgbClr val="54849A"/>
    <a:srgbClr val="FF9900"/>
    <a:srgbClr val="010DFF"/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36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40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6009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562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43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5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55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86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09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1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27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58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18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83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9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55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8D86B31-A8D6-4CE0-8BDE-BB92335F1B21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微軟正黑體" panose="020B0604030504040204" pitchFamily="34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dsolver.azurewebsites.net/" TargetMode="External"/><Relationship Id="rId2" Type="http://schemas.openxmlformats.org/officeDocument/2006/relationships/hyperlink" Target="https://github.com/aiex718/PaDSolverCo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ouisalflame.github.io/TOSwebsite/canva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f8/tutorial_root.html" TargetMode="External"/><Relationship Id="rId2" Type="http://schemas.openxmlformats.org/officeDocument/2006/relationships/hyperlink" Target="http://science.hsjh.chc.edu.tw/upload_works/107/4488321115d2439635190459c217551c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-cod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8575" y="1457609"/>
            <a:ext cx="8825658" cy="1472866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物理自動轉珠系統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7234" y="3770445"/>
            <a:ext cx="4197531" cy="21867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400" b="1" dirty="0">
                <a:latin typeface="+mj-ea"/>
                <a:ea typeface="+mj-ea"/>
              </a:rPr>
              <a:t>課　　程：嵌入式影像處理</a:t>
            </a:r>
            <a:endParaRPr lang="en-US" altLang="zh-TW" sz="2400" b="1" dirty="0">
              <a:latin typeface="+mj-ea"/>
              <a:ea typeface="+mj-ea"/>
            </a:endParaRPr>
          </a:p>
          <a:p>
            <a:pPr algn="l"/>
            <a:r>
              <a:rPr lang="zh-TW" altLang="en-US" sz="2400" b="1" dirty="0">
                <a:latin typeface="+mj-ea"/>
                <a:ea typeface="+mj-ea"/>
              </a:rPr>
              <a:t>授課教授：陳朝烈</a:t>
            </a:r>
            <a:endParaRPr lang="en-US" altLang="zh-TW" sz="2400" b="1" dirty="0">
              <a:latin typeface="+mj-ea"/>
              <a:ea typeface="+mj-ea"/>
            </a:endParaRPr>
          </a:p>
          <a:p>
            <a:pPr algn="l"/>
            <a:r>
              <a:rPr lang="zh-TW" altLang="en-US" sz="2400" b="1" dirty="0">
                <a:latin typeface="+mj-ea"/>
                <a:ea typeface="+mj-ea"/>
              </a:rPr>
              <a:t>學　　生：陳重佑 </a:t>
            </a:r>
            <a:r>
              <a:rPr lang="en-US" altLang="zh-TW" sz="2400" b="1" dirty="0">
                <a:latin typeface="+mj-ea"/>
                <a:ea typeface="+mj-ea"/>
              </a:rPr>
              <a:t>J108212107</a:t>
            </a:r>
          </a:p>
          <a:p>
            <a:pPr algn="l"/>
            <a:r>
              <a:rPr lang="en-US" altLang="zh-TW" sz="2400" b="1" dirty="0">
                <a:latin typeface="+mj-ea"/>
                <a:ea typeface="+mj-ea"/>
              </a:rPr>
              <a:t>			</a:t>
            </a:r>
            <a:r>
              <a:rPr lang="zh-TW" altLang="en-US" sz="2400" b="1" dirty="0">
                <a:latin typeface="+mj-ea"/>
                <a:ea typeface="+mj-ea"/>
              </a:rPr>
              <a:t>張旭廷 </a:t>
            </a:r>
            <a:r>
              <a:rPr lang="en-US" altLang="zh-TW" sz="2400" b="1" dirty="0">
                <a:latin typeface="+mj-ea"/>
                <a:ea typeface="+mj-ea"/>
              </a:rPr>
              <a:t>F108112118</a:t>
            </a:r>
          </a:p>
          <a:p>
            <a:pPr algn="l"/>
            <a:r>
              <a:rPr lang="en-US" altLang="zh-TW" sz="2400" b="1" dirty="0">
                <a:latin typeface="+mj-ea"/>
                <a:ea typeface="+mj-ea"/>
              </a:rPr>
              <a:t>			</a:t>
            </a:r>
            <a:r>
              <a:rPr lang="zh-TW" altLang="en-US" sz="2400" b="1" dirty="0">
                <a:latin typeface="+mj-ea"/>
                <a:ea typeface="+mj-ea"/>
              </a:rPr>
              <a:t>呂翊鳴</a:t>
            </a:r>
            <a:r>
              <a:rPr lang="en-US" altLang="zh-TW" sz="2400" b="1" dirty="0">
                <a:latin typeface="+mj-ea"/>
                <a:ea typeface="+mj-ea"/>
              </a:rPr>
              <a:t> F108112108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878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57223-757D-46E9-8B6C-42CC56D1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C44190-7F02-4F31-9E95-B4E7CBC0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02" y="2270419"/>
            <a:ext cx="4931147" cy="4478849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95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38635-7D00-423C-9496-84E5D203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硬體驅動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959B4F27-89CF-407E-B642-4D612023F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319452"/>
              </p:ext>
            </p:extLst>
          </p:nvPr>
        </p:nvGraphicFramePr>
        <p:xfrm>
          <a:off x="4199221" y="1651820"/>
          <a:ext cx="7441962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80654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480654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480654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</a:tblGrid>
              <a:tr h="35068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1139722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人機介面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攝影機畫面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手機區域畫面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盤面辨識結果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按鈕操作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按鈕操作事件</a:t>
                      </a:r>
                      <a:endParaRPr lang="en-US" altLang="zh-TW" dirty="0"/>
                    </a:p>
                    <a:p>
                      <a:pPr marL="0" indent="0" algn="l">
                        <a:buNone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61369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三軸平台移動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相對路徑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絕對路徑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平台移動</a:t>
                      </a:r>
                      <a:endParaRPr lang="en-US" altLang="zh-TW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dirty="0"/>
                        <a:t>移動結果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</a:tbl>
          </a:graphicData>
        </a:graphic>
      </p:graphicFrame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4BDC7C-CCB0-46CA-A097-0D82D0B3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2" t="63197"/>
          <a:stretch/>
        </p:blipFill>
        <p:spPr>
          <a:xfrm>
            <a:off x="486427" y="2397938"/>
            <a:ext cx="3129099" cy="3084354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D667102-C375-4A64-A6C7-6BEA5DC7B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281622"/>
              </p:ext>
            </p:extLst>
          </p:nvPr>
        </p:nvGraphicFramePr>
        <p:xfrm>
          <a:off x="4199219" y="3918150"/>
          <a:ext cx="7441964" cy="2852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0491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  <a:gridCol w="1860491">
                  <a:extLst>
                    <a:ext uri="{9D8B030D-6E8A-4147-A177-3AD203B41FA5}">
                      <a16:colId xmlns:a16="http://schemas.microsoft.com/office/drawing/2014/main" val="1252328940"/>
                    </a:ext>
                  </a:extLst>
                </a:gridCol>
              </a:tblGrid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攝影機畫面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控制指令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影像</a:t>
                      </a:r>
                      <a:r>
                        <a:rPr lang="en-US" altLang="zh-TW" dirty="0"/>
                        <a:t>PNG</a:t>
                      </a:r>
                      <a:r>
                        <a:rPr lang="zh-TW" altLang="en-US" dirty="0"/>
                        <a:t>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手機區域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攝影機擷取圖片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螢幕視窗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 err="1"/>
                        <a:t>FindContours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盤面辨識結果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影像辨識結果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盤面分布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62500"/>
                  </a:ext>
                </a:extLst>
              </a:tr>
              <a:tr h="325164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按鈕操作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按鈕按下事件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76176"/>
                  </a:ext>
                </a:extLst>
              </a:tr>
              <a:tr h="51199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相對路徑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相對路徑位置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/>
                        <a:t>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11776"/>
                  </a:ext>
                </a:extLst>
              </a:tr>
              <a:tr h="51199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絕對路徑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dirty="0"/>
                        <a:t>絕對路徑位置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dirty="0"/>
                        <a:t>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9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62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7AC8E-1EA8-473E-B8CE-8C90F228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5C56C8E-46F9-4F02-B736-442B3491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976" y="2307334"/>
            <a:ext cx="3581400" cy="2028825"/>
          </a:xfrm>
          <a:prstGeom prst="rect">
            <a:avLst/>
          </a:prstGeom>
        </p:spPr>
      </p:pic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04E3B8D-3A87-4FBC-89A5-3BF62C10E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835080"/>
              </p:ext>
            </p:extLst>
          </p:nvPr>
        </p:nvGraphicFramePr>
        <p:xfrm>
          <a:off x="1962428" y="4668884"/>
          <a:ext cx="8256496" cy="17421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64124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1252328940"/>
                    </a:ext>
                  </a:extLst>
                </a:gridCol>
              </a:tblGrid>
              <a:tr h="4186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4186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頁面辨識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裁切後影像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頁面辨別之結果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 err="1"/>
                        <a:t>FindContours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452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盤面辨識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裁切後影像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盤面分布矩陣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色彩辨別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452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血量辨識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裁切血量區域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dirty="0"/>
                        <a:t>血量條比例約多少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色彩辨別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62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3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129" y="1651818"/>
            <a:ext cx="2816344" cy="5009339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9147" y="1650099"/>
            <a:ext cx="2817311" cy="5011058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796D0D0C-8D3D-4165-9F5A-07D884ADB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326" y="1650098"/>
            <a:ext cx="2817311" cy="501105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416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516" y="1655246"/>
            <a:ext cx="2814418" cy="500591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502" y="1655246"/>
            <a:ext cx="2814417" cy="5005911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5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690" y="1621300"/>
            <a:ext cx="2833502" cy="503985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6335" y="1621300"/>
            <a:ext cx="2833503" cy="5039856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53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6D16-0AB2-470E-8464-00FEBE77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69A3-6BB3-451B-B4BF-4B162376E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F7DBA82-4C78-4AB7-89EE-15D222BD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35" r="41414"/>
          <a:stretch/>
        </p:blipFill>
        <p:spPr>
          <a:xfrm>
            <a:off x="811974" y="3074846"/>
            <a:ext cx="6857120" cy="2342296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5F479C-6BED-438F-A281-536C1285D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0606" y="1658206"/>
            <a:ext cx="2810232" cy="4998467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7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F21F0-E4F5-43DB-9AD5-59892FC1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-</a:t>
            </a:r>
            <a:r>
              <a:rPr lang="zh-TW" altLang="en-US" dirty="0"/>
              <a:t>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EAB52-8C8E-447E-A4ED-77B6F301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3" y="2403287"/>
            <a:ext cx="10353762" cy="4058751"/>
          </a:xfrm>
        </p:spPr>
        <p:txBody>
          <a:bodyPr/>
          <a:lstStyle/>
          <a:p>
            <a:r>
              <a:rPr lang="zh-TW" altLang="en-US" dirty="0"/>
              <a:t>真實影像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AE687A02-76FB-4F66-976F-F49A9F58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626" y="2240361"/>
            <a:ext cx="8392409" cy="4384605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092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5069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.Net</a:t>
            </a:r>
            <a:r>
              <a:rPr lang="en-US" altLang="zh-TW" sz="2400" dirty="0"/>
              <a:t> Core</a:t>
            </a:r>
            <a:r>
              <a:rPr lang="zh-TW" altLang="en-US" sz="2400" dirty="0"/>
              <a:t> 框架實作</a:t>
            </a:r>
            <a:endParaRPr lang="en-US" altLang="zh-TW" sz="2400" dirty="0"/>
          </a:p>
          <a:p>
            <a:pPr lvl="1"/>
            <a:r>
              <a:rPr lang="zh-TW" altLang="en-US" sz="2000" dirty="0"/>
              <a:t>支援</a:t>
            </a:r>
            <a:r>
              <a:rPr lang="en-US" altLang="zh-TW" sz="2000" dirty="0"/>
              <a:t>Windows</a:t>
            </a:r>
            <a:r>
              <a:rPr lang="zh-TW" altLang="en-US" sz="2000" dirty="0"/>
              <a:t>、</a:t>
            </a:r>
            <a:r>
              <a:rPr lang="en-US" altLang="zh-TW" sz="2000" dirty="0"/>
              <a:t>Linux</a:t>
            </a:r>
            <a:r>
              <a:rPr lang="zh-TW" altLang="en-US" sz="2000" dirty="0"/>
              <a:t>、</a:t>
            </a:r>
            <a:r>
              <a:rPr lang="en-US" altLang="zh-TW" sz="2000" dirty="0" err="1"/>
              <a:t>MacOS</a:t>
            </a:r>
            <a:endParaRPr lang="en-US" altLang="zh-TW" sz="2000" dirty="0"/>
          </a:p>
          <a:p>
            <a:pPr lvl="1"/>
            <a:r>
              <a:rPr lang="zh-TW" altLang="en-US" sz="2000" dirty="0"/>
              <a:t>支援</a:t>
            </a:r>
            <a:r>
              <a:rPr lang="en-US" altLang="zh-TW" sz="2000" dirty="0"/>
              <a:t>x84-64</a:t>
            </a:r>
            <a:r>
              <a:rPr lang="zh-TW" altLang="en-US" sz="2000" dirty="0"/>
              <a:t>架構處理器、</a:t>
            </a:r>
            <a:r>
              <a:rPr lang="en-US" altLang="zh-TW" sz="2000" dirty="0"/>
              <a:t>ARM32\ARM64</a:t>
            </a:r>
            <a:r>
              <a:rPr lang="zh-TW" altLang="en-US" sz="2000" dirty="0"/>
              <a:t>處理器</a:t>
            </a:r>
            <a:endParaRPr lang="en-US" altLang="zh-TW" sz="2000" dirty="0"/>
          </a:p>
          <a:p>
            <a:r>
              <a:rPr lang="zh-TW" altLang="en-US" sz="2400" dirty="0"/>
              <a:t>提供</a:t>
            </a:r>
            <a:r>
              <a:rPr lang="en-US" altLang="zh-TW" sz="2400" dirty="0" err="1"/>
              <a:t>WebApi</a:t>
            </a:r>
            <a:r>
              <a:rPr lang="zh-TW" altLang="en-US" sz="2400" dirty="0"/>
              <a:t>介面</a:t>
            </a:r>
            <a:endParaRPr lang="en-US" altLang="zh-TW" sz="2400" dirty="0"/>
          </a:p>
          <a:p>
            <a:r>
              <a:rPr lang="en-US" altLang="zh-TW" sz="2400" b="1" dirty="0" err="1">
                <a:hlinkClick r:id="rId2"/>
              </a:rPr>
              <a:t>PaDSolverCore</a:t>
            </a:r>
            <a:r>
              <a:rPr lang="zh-TW" altLang="en-US" sz="2400" b="1" dirty="0"/>
              <a:t> </a:t>
            </a:r>
            <a:r>
              <a:rPr lang="en-US" altLang="zh-TW" sz="2400" dirty="0">
                <a:hlinkClick r:id="rId2"/>
              </a:rPr>
              <a:t>–</a:t>
            </a:r>
            <a:r>
              <a:rPr lang="zh-TW" altLang="en-US" sz="2400" dirty="0">
                <a:hlinkClick r:id="rId2"/>
              </a:rPr>
              <a:t> 專案網址</a:t>
            </a:r>
            <a:endParaRPr lang="en-US" altLang="zh-TW" sz="2400" dirty="0"/>
          </a:p>
          <a:p>
            <a:r>
              <a:rPr lang="zh-TW" altLang="en-US" sz="2400" dirty="0">
                <a:hlinkClick r:id="rId3"/>
              </a:rPr>
              <a:t>線上測試網址</a:t>
            </a:r>
            <a:r>
              <a:rPr lang="en-US" altLang="zh-TW" sz="2400" dirty="0">
                <a:hlinkClick r:id="rId3"/>
              </a:rPr>
              <a:t>(Azure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Web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App)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0716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轉珠演算法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77C7826E-5A84-4969-8D2E-24A475ED3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2" b="60124"/>
          <a:stretch/>
        </p:blipFill>
        <p:spPr>
          <a:xfrm>
            <a:off x="1605334" y="2853104"/>
            <a:ext cx="2429871" cy="2595108"/>
          </a:xfrm>
          <a:prstGeom prst="rect">
            <a:avLst/>
          </a:prstGeom>
          <a:ln w="50800">
            <a:solidFill>
              <a:schemeClr val="tx1">
                <a:lumMod val="65000"/>
              </a:schemeClr>
            </a:solidFill>
          </a:ln>
        </p:spPr>
      </p:pic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C48C8A9F-12DD-4201-8CAA-4B327EB5B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183430"/>
              </p:ext>
            </p:extLst>
          </p:nvPr>
        </p:nvGraphicFramePr>
        <p:xfrm>
          <a:off x="4370626" y="2853104"/>
          <a:ext cx="6561510" cy="25951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87170">
                  <a:extLst>
                    <a:ext uri="{9D8B030D-6E8A-4147-A177-3AD203B41FA5}">
                      <a16:colId xmlns:a16="http://schemas.microsoft.com/office/drawing/2014/main" val="1819557020"/>
                    </a:ext>
                  </a:extLst>
                </a:gridCol>
                <a:gridCol w="2187170">
                  <a:extLst>
                    <a:ext uri="{9D8B030D-6E8A-4147-A177-3AD203B41FA5}">
                      <a16:colId xmlns:a16="http://schemas.microsoft.com/office/drawing/2014/main" val="952327963"/>
                    </a:ext>
                  </a:extLst>
                </a:gridCol>
                <a:gridCol w="2187170">
                  <a:extLst>
                    <a:ext uri="{9D8B030D-6E8A-4147-A177-3AD203B41FA5}">
                      <a16:colId xmlns:a16="http://schemas.microsoft.com/office/drawing/2014/main" val="4000196353"/>
                    </a:ext>
                  </a:extLst>
                </a:gridCol>
              </a:tblGrid>
              <a:tr h="567520">
                <a:tc>
                  <a:txBody>
                    <a:bodyPr/>
                    <a:lstStyle/>
                    <a:p>
                      <a:r>
                        <a:rPr lang="zh-TW" altLang="en-US" dirty="0"/>
                        <a:t>區塊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1117"/>
                  </a:ext>
                </a:extLst>
              </a:tr>
              <a:tr h="469947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分散式運算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盤面與起始位置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最佳移動路徑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33286"/>
                  </a:ext>
                </a:extLst>
              </a:tr>
              <a:tr h="492955">
                <a:tc>
                  <a:txBody>
                    <a:bodyPr/>
                    <a:lstStyle/>
                    <a:p>
                      <a:r>
                        <a:rPr lang="zh-TW" altLang="en-US" dirty="0"/>
                        <a:t>消珠偵測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盤面狀態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得分計算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438"/>
                  </a:ext>
                </a:extLst>
              </a:tr>
              <a:tr h="492955"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移動方向選取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可選移動方向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25132"/>
                  </a:ext>
                </a:extLst>
              </a:tr>
              <a:tr h="571732">
                <a:tc>
                  <a:txBody>
                    <a:bodyPr/>
                    <a:lstStyle/>
                    <a:p>
                      <a:r>
                        <a:rPr lang="zh-TW" altLang="en-US" dirty="0"/>
                        <a:t>珠權重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各種珠比例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/>
                        <a:t>各珠加權後分數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4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9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0732" y="2153265"/>
            <a:ext cx="2885982" cy="4364076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latin typeface="+mn-ea"/>
              </a:rPr>
              <a:t>1.</a:t>
            </a:r>
            <a:r>
              <a:rPr lang="zh-TW" altLang="en-US" sz="2300" dirty="0">
                <a:latin typeface="+mn-ea"/>
              </a:rPr>
              <a:t>簡介</a:t>
            </a:r>
            <a:endParaRPr lang="en-US" altLang="zh-TW" sz="2300" dirty="0">
              <a:latin typeface="+mn-ea"/>
            </a:endParaRPr>
          </a:p>
          <a:p>
            <a:r>
              <a:rPr lang="en-US" altLang="zh-TW" sz="2300" dirty="0">
                <a:latin typeface="+mn-ea"/>
              </a:rPr>
              <a:t>2.</a:t>
            </a:r>
            <a:r>
              <a:rPr lang="zh-TW" altLang="en-US" sz="2300" dirty="0">
                <a:latin typeface="+mn-ea"/>
              </a:rPr>
              <a:t>架構圖</a:t>
            </a:r>
            <a:endParaRPr lang="en-US" altLang="zh-TW" sz="2300" dirty="0">
              <a:latin typeface="+mn-ea"/>
            </a:endParaRPr>
          </a:p>
          <a:p>
            <a:r>
              <a:rPr lang="en-US" altLang="zh-TW" sz="2300" dirty="0">
                <a:latin typeface="+mn-ea"/>
              </a:rPr>
              <a:t>3.</a:t>
            </a:r>
            <a:r>
              <a:rPr lang="zh-TW" altLang="en-US" sz="2300" dirty="0">
                <a:latin typeface="+mn-ea"/>
              </a:rPr>
              <a:t>分析</a:t>
            </a:r>
            <a:endParaRPr lang="en-US" altLang="zh-TW" sz="23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1.</a:t>
            </a:r>
            <a:r>
              <a:rPr lang="zh-TW" altLang="en-US" sz="2100" dirty="0">
                <a:latin typeface="+mn-ea"/>
              </a:rPr>
              <a:t>硬體需求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2.</a:t>
            </a:r>
            <a:r>
              <a:rPr lang="zh-TW" altLang="en-US" sz="2100" dirty="0">
                <a:latin typeface="+mn-ea"/>
              </a:rPr>
              <a:t>軟體需求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3.Breakdown</a:t>
            </a:r>
          </a:p>
          <a:p>
            <a:pPr lvl="1"/>
            <a:r>
              <a:rPr lang="en-US" altLang="zh-TW" sz="2100" dirty="0">
                <a:latin typeface="+mn-ea"/>
              </a:rPr>
              <a:t>4.</a:t>
            </a:r>
            <a:r>
              <a:rPr lang="zh-TW" altLang="en-US" sz="2100" dirty="0">
                <a:latin typeface="+mn-ea"/>
              </a:rPr>
              <a:t>輸入參數</a:t>
            </a:r>
            <a:endParaRPr lang="en-US" altLang="zh-TW" sz="2100" dirty="0">
              <a:latin typeface="+mn-ea"/>
            </a:endParaRPr>
          </a:p>
          <a:p>
            <a:pPr lvl="1"/>
            <a:r>
              <a:rPr lang="en-US" altLang="zh-TW" sz="2100" dirty="0">
                <a:latin typeface="+mn-ea"/>
              </a:rPr>
              <a:t>5.</a:t>
            </a:r>
            <a:r>
              <a:rPr lang="zh-TW" altLang="en-US" sz="2100" dirty="0">
                <a:latin typeface="+mn-ea"/>
              </a:rPr>
              <a:t>輸出參數</a:t>
            </a:r>
            <a:endParaRPr lang="en-US" altLang="zh-TW" sz="2100" dirty="0">
              <a:latin typeface="+mn-ea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03242A-9571-4CC1-85C4-AF9142A2D435}"/>
              </a:ext>
            </a:extLst>
          </p:cNvPr>
          <p:cNvSpPr txBox="1">
            <a:spLocks/>
          </p:cNvSpPr>
          <p:nvPr/>
        </p:nvSpPr>
        <p:spPr>
          <a:xfrm>
            <a:off x="6788383" y="2153265"/>
            <a:ext cx="2885982" cy="43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 indent="-306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n-US" altLang="zh-TW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4.</a:t>
            </a:r>
            <a:r>
              <a:rPr lang="zh-TW" alt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設計</a:t>
            </a:r>
            <a:endParaRPr lang="en-US" altLang="zh-TW" sz="23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系統架構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硬體驅動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影像辨識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marL="720000" lvl="1" indent="-270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zh-TW" altLang="en-US" sz="21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轉珠演算法</a:t>
            </a:r>
            <a:endParaRPr lang="en-US" altLang="zh-TW" sz="21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+mn-ea"/>
              <a:ea typeface="+mn-ea"/>
              <a:cs typeface="+mn-cs"/>
            </a:endParaRPr>
          </a:p>
          <a:p>
            <a:pPr lvl="0" indent="-30600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n-US" altLang="zh-TW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5.</a:t>
            </a:r>
            <a:r>
              <a:rPr lang="zh-TW" alt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ea typeface="+mn-ea"/>
                <a:cs typeface="+mn-cs"/>
              </a:rPr>
              <a:t>參考文獻</a:t>
            </a:r>
            <a:endParaRPr lang="en-US" altLang="zh-TW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轉珠規則與流程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dirty="0"/>
              <a:t>選擇起始位置為起始珠</a:t>
            </a:r>
            <a:endParaRPr lang="en-US" altLang="zh-TW" dirty="0"/>
          </a:p>
          <a:p>
            <a:r>
              <a:rPr lang="zh-TW" altLang="en-US" dirty="0"/>
              <a:t>可移動方向為</a:t>
            </a:r>
            <a:r>
              <a:rPr lang="en-US" altLang="zh-TW" dirty="0"/>
              <a:t>4</a:t>
            </a:r>
            <a:r>
              <a:rPr lang="zh-TW" altLang="en-US" dirty="0"/>
              <a:t>方向或</a:t>
            </a:r>
            <a:r>
              <a:rPr lang="en-US" altLang="zh-TW" dirty="0"/>
              <a:t>8</a:t>
            </a:r>
            <a:r>
              <a:rPr lang="zh-TW" altLang="en-US" dirty="0"/>
              <a:t>方向</a:t>
            </a:r>
            <a:endParaRPr lang="en-US" altLang="zh-TW" dirty="0"/>
          </a:p>
          <a:p>
            <a:r>
              <a:rPr lang="zh-TW" altLang="en-US" dirty="0"/>
              <a:t>起始珠與移動路徑上的珠子互換位置</a:t>
            </a:r>
            <a:endParaRPr lang="en-US" altLang="zh-TW" dirty="0"/>
          </a:p>
          <a:p>
            <a:r>
              <a:rPr lang="zh-TW" altLang="en-US" dirty="0"/>
              <a:t>每次互換計為</a:t>
            </a:r>
            <a:r>
              <a:rPr lang="en-US" altLang="zh-TW" dirty="0"/>
              <a:t>1</a:t>
            </a:r>
            <a:r>
              <a:rPr lang="zh-TW" altLang="en-US" dirty="0"/>
              <a:t>步</a:t>
            </a:r>
            <a:r>
              <a:rPr lang="en-US" altLang="zh-TW" dirty="0"/>
              <a:t>(Step)</a:t>
            </a:r>
          </a:p>
          <a:p>
            <a:r>
              <a:rPr lang="zh-TW" altLang="en-US" dirty="0"/>
              <a:t>放下起始珠或時間到計為一回合</a:t>
            </a:r>
            <a:r>
              <a:rPr lang="en-US" altLang="zh-TW" dirty="0"/>
              <a:t>(Round)</a:t>
            </a:r>
          </a:p>
          <a:p>
            <a:r>
              <a:rPr lang="zh-TW" altLang="en-US" dirty="0"/>
              <a:t>三顆以上的同色珠，直線連線即可消除</a:t>
            </a:r>
            <a:endParaRPr lang="en-US" altLang="zh-TW" dirty="0"/>
          </a:p>
          <a:p>
            <a:r>
              <a:rPr lang="zh-TW" altLang="en-US" dirty="0"/>
              <a:t>每次消除計為</a:t>
            </a:r>
            <a:r>
              <a:rPr lang="en-US" altLang="zh-TW" dirty="0"/>
              <a:t>1</a:t>
            </a:r>
            <a:r>
              <a:rPr lang="zh-TW" altLang="en-US" dirty="0"/>
              <a:t>連段</a:t>
            </a:r>
            <a:r>
              <a:rPr lang="en-US" altLang="zh-TW" dirty="0"/>
              <a:t>(Combo)</a:t>
            </a:r>
          </a:p>
          <a:p>
            <a:r>
              <a:rPr lang="zh-TW" altLang="en-US" dirty="0"/>
              <a:t>消除後的寶珠，由上方下落遞補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線上模擬器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95" y="2813005"/>
            <a:ext cx="3216801" cy="26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8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範例盤面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5826" y="2794839"/>
            <a:ext cx="3924699" cy="32618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2796423"/>
            <a:ext cx="3922794" cy="32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7141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CPU : I7-7700 @3.6GHz</a:t>
            </a:r>
          </a:p>
          <a:p>
            <a:r>
              <a:rPr lang="en-US" altLang="zh-TW" sz="2400" dirty="0"/>
              <a:t>RAM : 32G</a:t>
            </a:r>
            <a:r>
              <a:rPr lang="zh-TW" altLang="en-US" sz="2400" dirty="0"/>
              <a:t> </a:t>
            </a:r>
            <a:r>
              <a:rPr lang="en-US" altLang="zh-TW" sz="2400" dirty="0"/>
              <a:t>DDR4 2400</a:t>
            </a:r>
          </a:p>
          <a:p>
            <a:r>
              <a:rPr lang="en-US" altLang="zh-TW" sz="2400" dirty="0"/>
              <a:t>OS : Win10 Pro 1903</a:t>
            </a:r>
          </a:p>
          <a:p>
            <a:r>
              <a:rPr lang="en-US" altLang="zh-TW" sz="2400" dirty="0"/>
              <a:t>Framework : </a:t>
            </a:r>
            <a:r>
              <a:rPr lang="en-US" altLang="zh-TW" sz="2400" dirty="0" err="1"/>
              <a:t>.Net</a:t>
            </a:r>
            <a:r>
              <a:rPr lang="en-US" altLang="zh-TW" sz="2400" dirty="0"/>
              <a:t> Core 3.1 SDK/Runtime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834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RandomSolver</a:t>
            </a:r>
            <a:r>
              <a:rPr lang="en-US" altLang="zh-TW" dirty="0"/>
              <a:t> </a:t>
            </a:r>
            <a:r>
              <a:rPr lang="zh-TW" altLang="en-US" dirty="0"/>
              <a:t>全隨機演算法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611212"/>
          </a:xfrm>
        </p:spPr>
        <p:txBody>
          <a:bodyPr>
            <a:norm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方向中隨機選擇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計算總得分是否超過設定值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目標分數訂為</a:t>
            </a:r>
            <a:r>
              <a:rPr lang="en-US" altLang="zh-TW" dirty="0"/>
              <a:t>6000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86" y="2812184"/>
            <a:ext cx="3214488" cy="26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連段計算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79255" y="5582394"/>
            <a:ext cx="3559522" cy="780168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/>
              <a:t>找出可消除的珠子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2" y="2604817"/>
            <a:ext cx="3010195" cy="250007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62353" y="4608332"/>
            <a:ext cx="1507852" cy="4965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562353" y="3082315"/>
            <a:ext cx="478395" cy="147757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71404" y="2604817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579256" y="3559813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內容版面配置區 9"/>
          <p:cNvSpPr txBox="1">
            <a:spLocks/>
          </p:cNvSpPr>
          <p:nvPr/>
        </p:nvSpPr>
        <p:spPr>
          <a:xfrm>
            <a:off x="4566702" y="5582394"/>
            <a:ext cx="3559522" cy="780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zh-TW" altLang="en-US" dirty="0"/>
              <a:t>找出連通的珠子</a:t>
            </a:r>
            <a:endParaRPr lang="en-US" altLang="zh-TW" dirty="0"/>
          </a:p>
          <a:p>
            <a:pPr marL="0" indent="0" algn="ctr">
              <a:buFont typeface="Wingdings 3" charset="2"/>
              <a:buNone/>
            </a:pPr>
            <a:r>
              <a:rPr lang="en-US" altLang="zh-TW" dirty="0"/>
              <a:t>(Two Pass)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84" y="2604817"/>
            <a:ext cx="3010195" cy="250007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070237" y="3082315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064955" y="3559813"/>
            <a:ext cx="1477196" cy="4774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072572" y="2604817"/>
            <a:ext cx="477228" cy="143249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549799" y="2604817"/>
            <a:ext cx="477228" cy="143249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556217" y="3082315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567736" y="2604816"/>
            <a:ext cx="484241" cy="1545082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831584" y="2604816"/>
            <a:ext cx="491314" cy="477499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22898" y="2604815"/>
            <a:ext cx="491314" cy="477499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43104" y="3079732"/>
            <a:ext cx="478627" cy="529423"/>
          </a:xfrm>
          <a:prstGeom prst="rect">
            <a:avLst/>
          </a:prstGeom>
          <a:solidFill>
            <a:srgbClr val="54849A">
              <a:alpha val="6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20417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33761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50372" y="260481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20417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33761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50372" y="3106985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21120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34464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51075" y="3595131"/>
            <a:ext cx="491314" cy="47749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54327" y="2604815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54327" y="3106985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355030" y="3595131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4327" y="4114577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355030" y="4602723"/>
            <a:ext cx="491314" cy="47749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29806" y="3096276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29806" y="3598446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30509" y="4086592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43104" y="3616744"/>
            <a:ext cx="491314" cy="477499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35390" y="4100614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33943" y="4100672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42629" y="4606040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24539" y="4602723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20755" y="4599412"/>
            <a:ext cx="491314" cy="47749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8478" y="4097698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47687" y="4111711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7892" y="4601321"/>
            <a:ext cx="491314" cy="47749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7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835390" y="4604068"/>
            <a:ext cx="491314" cy="477499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8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內容版面配置區 9"/>
          <p:cNvSpPr txBox="1">
            <a:spLocks/>
          </p:cNvSpPr>
          <p:nvPr/>
        </p:nvSpPr>
        <p:spPr>
          <a:xfrm>
            <a:off x="8195034" y="3464772"/>
            <a:ext cx="3559522" cy="780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zh-TW" altLang="en-US" dirty="0"/>
              <a:t>計算消除珠子的</a:t>
            </a:r>
            <a:r>
              <a:rPr lang="en-US" altLang="zh-TW" dirty="0"/>
              <a:t>Label</a:t>
            </a:r>
            <a:r>
              <a:rPr lang="zh-TW" altLang="en-US" dirty="0"/>
              <a:t>種類</a:t>
            </a:r>
            <a:endParaRPr lang="en-US" altLang="zh-TW" dirty="0"/>
          </a:p>
          <a:p>
            <a:pPr marL="0" indent="0" algn="ctr">
              <a:buFont typeface="Wingdings 3" charset="2"/>
              <a:buNone/>
            </a:pPr>
            <a:r>
              <a:rPr lang="en-US" altLang="zh-TW" dirty="0"/>
              <a:t>2,3,4,6</a:t>
            </a:r>
            <a:r>
              <a:rPr lang="zh-TW" altLang="en-US" dirty="0"/>
              <a:t>→</a:t>
            </a:r>
            <a:r>
              <a:rPr lang="en-US" altLang="zh-TW" dirty="0"/>
              <a:t>4</a:t>
            </a:r>
            <a:r>
              <a:rPr lang="zh-TW" altLang="en-US" dirty="0"/>
              <a:t>連段</a:t>
            </a:r>
          </a:p>
        </p:txBody>
      </p:sp>
    </p:spTree>
    <p:extLst>
      <p:ext uri="{BB962C8B-B14F-4D97-AF65-F5344CB8AC3E}">
        <p14:creationId xmlns:p14="http://schemas.microsoft.com/office/powerpoint/2010/main" val="40634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RandomSolver</a:t>
            </a:r>
            <a:r>
              <a:rPr lang="en-US" altLang="zh-TW" dirty="0"/>
              <a:t> </a:t>
            </a:r>
            <a:r>
              <a:rPr lang="zh-TW" altLang="en-US" dirty="0"/>
              <a:t>全隨機演算測試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5236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6000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3443.05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23150.44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29.43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6729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05" y="2418229"/>
            <a:ext cx="4337361" cy="40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Conn2Solver </a:t>
            </a:r>
            <a:r>
              <a:rPr lang="zh-TW" altLang="en-US" dirty="0"/>
              <a:t>二連算法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方向全部嘗試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每次二連珠得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 選擇最高分的方向</a:t>
            </a:r>
            <a:endParaRPr lang="en-US" altLang="zh-TW" dirty="0"/>
          </a:p>
          <a:p>
            <a:r>
              <a:rPr lang="en-US" altLang="zh-TW" dirty="0"/>
              <a:t>8.</a:t>
            </a:r>
            <a:r>
              <a:rPr lang="zh-TW" altLang="en-US" dirty="0"/>
              <a:t> 計算總得分是否超過目標分數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86" y="2812184"/>
            <a:ext cx="3214488" cy="26769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07386" y="4408498"/>
            <a:ext cx="549711" cy="108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4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Conn2Solver </a:t>
            </a:r>
            <a:r>
              <a:rPr lang="zh-TW" altLang="en-US" dirty="0"/>
              <a:t>二連算法測試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4825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6035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146.43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264.98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31.67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1892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04" y="2144825"/>
            <a:ext cx="4576598" cy="4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LinkSolver</a:t>
            </a:r>
            <a:r>
              <a:rPr lang="en-US" altLang="zh-TW" dirty="0"/>
              <a:t> </a:t>
            </a:r>
            <a:r>
              <a:rPr lang="zh-TW" altLang="en-US" dirty="0"/>
              <a:t>多連算法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5861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隨機選擇起始珠子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按可移動方向</a:t>
            </a:r>
            <a:r>
              <a:rPr lang="en-US" altLang="zh-TW" dirty="0"/>
              <a:t>4</a:t>
            </a:r>
            <a:r>
              <a:rPr lang="zh-TW" altLang="en-US" dirty="0"/>
              <a:t>或</a:t>
            </a:r>
            <a:r>
              <a:rPr lang="en-US" altLang="zh-TW" dirty="0"/>
              <a:t>8</a:t>
            </a:r>
            <a:r>
              <a:rPr lang="zh-TW" altLang="en-US" dirty="0"/>
              <a:t>方向全部嘗試</a:t>
            </a:r>
            <a:endParaRPr lang="en-US" altLang="zh-TW" dirty="0"/>
          </a:p>
          <a:p>
            <a:pPr lvl="1"/>
            <a:r>
              <a:rPr lang="zh-TW" altLang="en-US" dirty="0"/>
              <a:t>不可是上次移動的反方向</a:t>
            </a:r>
            <a:endParaRPr lang="en-US" altLang="zh-TW" dirty="0"/>
          </a:p>
          <a:p>
            <a:pPr lvl="1"/>
            <a:r>
              <a:rPr lang="zh-TW" altLang="en-US" dirty="0"/>
              <a:t>不可是前三次移動的座標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移動後計算連線消除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每次連段得</a:t>
            </a:r>
            <a:r>
              <a:rPr lang="en-US" altLang="zh-TW" dirty="0"/>
              <a:t>1000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每次二連珠得</a:t>
            </a:r>
            <a:r>
              <a:rPr lang="en-US" altLang="zh-TW" dirty="0"/>
              <a:t>10</a:t>
            </a:r>
            <a:r>
              <a:rPr lang="zh-TW" altLang="en-US" dirty="0"/>
              <a:t>分，每個圖形得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 選擇最高分的方向，但相差</a:t>
            </a:r>
            <a:r>
              <a:rPr lang="en-US" altLang="zh-TW" dirty="0"/>
              <a:t>10</a:t>
            </a:r>
            <a:r>
              <a:rPr lang="zh-TW" altLang="en-US" dirty="0"/>
              <a:t>分內視為同分</a:t>
            </a:r>
            <a:endParaRPr lang="en-US" altLang="zh-TW" dirty="0"/>
          </a:p>
          <a:p>
            <a:r>
              <a:rPr lang="en-US" altLang="zh-TW" dirty="0"/>
              <a:t>8.</a:t>
            </a:r>
            <a:r>
              <a:rPr lang="zh-TW" altLang="en-US" dirty="0"/>
              <a:t> 計算總得分是否超過目標分數</a:t>
            </a:r>
            <a:endParaRPr lang="en-US" altLang="zh-TW" dirty="0"/>
          </a:p>
          <a:p>
            <a:pPr lvl="1"/>
            <a:r>
              <a:rPr lang="zh-TW" altLang="en-US" dirty="0"/>
              <a:t>是：回傳路徑</a:t>
            </a:r>
            <a:r>
              <a:rPr lang="en-US" altLang="zh-TW" dirty="0"/>
              <a:t>	</a:t>
            </a:r>
            <a:r>
              <a:rPr lang="zh-TW" altLang="en-US" dirty="0"/>
              <a:t> 否：重複</a:t>
            </a:r>
            <a:r>
              <a:rPr lang="en-US" altLang="zh-TW" dirty="0"/>
              <a:t>2</a:t>
            </a:r>
            <a:r>
              <a:rPr lang="zh-TW" altLang="en-US" dirty="0"/>
              <a:t>直到步數達到上限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4" y="2842027"/>
            <a:ext cx="3776148" cy="26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7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LinkSolver</a:t>
            </a:r>
            <a:r>
              <a:rPr lang="en-US" altLang="zh-TW" dirty="0"/>
              <a:t> </a:t>
            </a:r>
            <a:r>
              <a:rPr lang="zh-TW" altLang="en-US" dirty="0"/>
              <a:t>多連算法測試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2755"/>
            <a:ext cx="10353762" cy="4058751"/>
          </a:xfrm>
        </p:spPr>
        <p:txBody>
          <a:bodyPr/>
          <a:lstStyle/>
          <a:p>
            <a:r>
              <a:rPr lang="zh-TW" altLang="en-US" dirty="0"/>
              <a:t>固定亂數種子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100</a:t>
            </a:r>
            <a:r>
              <a:rPr lang="zh-TW" altLang="en-US" dirty="0"/>
              <a:t>組盤面</a:t>
            </a:r>
            <a:endParaRPr lang="en-US" altLang="zh-TW" dirty="0"/>
          </a:p>
          <a:p>
            <a:r>
              <a:rPr lang="zh-TW" altLang="en-US" dirty="0"/>
              <a:t>計算以下指標</a:t>
            </a:r>
            <a:endParaRPr lang="en-US" altLang="zh-TW" dirty="0"/>
          </a:p>
          <a:p>
            <a:pPr lvl="1"/>
            <a:r>
              <a:rPr lang="zh-TW" altLang="en-US" dirty="0"/>
              <a:t>平均路徑得分：</a:t>
            </a:r>
            <a:r>
              <a:rPr lang="en-US" altLang="zh-TW" dirty="0"/>
              <a:t>6039.6</a:t>
            </a:r>
          </a:p>
          <a:p>
            <a:pPr lvl="1"/>
            <a:r>
              <a:rPr lang="zh-TW" altLang="en-US" dirty="0"/>
              <a:t>每路徑平均花費時間：</a:t>
            </a:r>
            <a:r>
              <a:rPr lang="en-US" altLang="zh-TW" dirty="0"/>
              <a:t>102.18</a:t>
            </a:r>
          </a:p>
          <a:p>
            <a:pPr lvl="1"/>
            <a:r>
              <a:rPr lang="zh-TW" altLang="en-US" dirty="0"/>
              <a:t>每路徑平均尋找次數：</a:t>
            </a:r>
            <a:r>
              <a:rPr lang="en-US" altLang="zh-TW" dirty="0"/>
              <a:t>171.1</a:t>
            </a:r>
          </a:p>
          <a:p>
            <a:pPr lvl="1"/>
            <a:r>
              <a:rPr lang="zh-TW" altLang="en-US" dirty="0"/>
              <a:t>每路徑平均步數：</a:t>
            </a:r>
            <a:r>
              <a:rPr lang="en-US" altLang="zh-TW" dirty="0"/>
              <a:t>31.37</a:t>
            </a:r>
          </a:p>
          <a:p>
            <a:pPr lvl="1"/>
            <a:r>
              <a:rPr lang="zh-TW" altLang="en-US" dirty="0"/>
              <a:t>每秒平均計算路徑數：</a:t>
            </a:r>
            <a:r>
              <a:rPr lang="en-US" altLang="zh-TW" dirty="0"/>
              <a:t>1711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34" y="2162755"/>
            <a:ext cx="4435848" cy="41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4" name="Automatic Puzzle &amp; Dragons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288" y="2380892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745266"/>
              </p:ext>
            </p:extLst>
          </p:nvPr>
        </p:nvGraphicFramePr>
        <p:xfrm>
          <a:off x="994309" y="2906701"/>
          <a:ext cx="10202548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2759210477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RandomSolver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3443.05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146.43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102.18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23150.44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264.98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171.1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91379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目標分數</a:t>
            </a:r>
            <a:r>
              <a:rPr lang="en-US" altLang="zh-TW" dirty="0"/>
              <a:t>6000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7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168384"/>
              </p:ext>
            </p:extLst>
          </p:nvPr>
        </p:nvGraphicFramePr>
        <p:xfrm>
          <a:off x="2264720" y="2843948"/>
          <a:ext cx="7651911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6036.68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158.465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134.506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315.514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218.163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31.237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211506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目標分數</a:t>
            </a:r>
            <a:r>
              <a:rPr lang="en-US" altLang="zh-TW" dirty="0"/>
              <a:t>6000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87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-Max Score 100 Rounds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384877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最大連段分數</a:t>
            </a:r>
            <a:endParaRPr lang="en-US" altLang="zh-TW" dirty="0"/>
          </a:p>
          <a:p>
            <a:r>
              <a:rPr lang="zh-TW" altLang="en-US" dirty="0"/>
              <a:t>每秒降低</a:t>
            </a:r>
            <a:r>
              <a:rPr lang="en-US" altLang="zh-TW" dirty="0"/>
              <a:t>300</a:t>
            </a:r>
            <a:r>
              <a:rPr lang="zh-TW" altLang="en-US" dirty="0"/>
              <a:t>分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982" y="2283875"/>
            <a:ext cx="4333074" cy="40592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36" y="2283875"/>
            <a:ext cx="433307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算法比較</a:t>
            </a:r>
            <a:r>
              <a:rPr lang="en-US" altLang="zh-TW" dirty="0"/>
              <a:t>-100 Rounds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64122"/>
              </p:ext>
            </p:extLst>
          </p:nvPr>
        </p:nvGraphicFramePr>
        <p:xfrm>
          <a:off x="2264720" y="3426654"/>
          <a:ext cx="7651911" cy="231567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50637">
                  <a:extLst>
                    <a:ext uri="{9D8B030D-6E8A-4147-A177-3AD203B41FA5}">
                      <a16:colId xmlns:a16="http://schemas.microsoft.com/office/drawing/2014/main" val="838962259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4155776065"/>
                    </a:ext>
                  </a:extLst>
                </a:gridCol>
                <a:gridCol w="2550637">
                  <a:extLst>
                    <a:ext uri="{9D8B030D-6E8A-4147-A177-3AD203B41FA5}">
                      <a16:colId xmlns:a16="http://schemas.microsoft.com/office/drawing/2014/main" val="3733540768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Conn2Solver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LinkSolver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75494"/>
                  </a:ext>
                </a:extLst>
              </a:tr>
              <a:tr h="387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平均路徑得分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6950.8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6912.4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5272"/>
                  </a:ext>
                </a:extLst>
              </a:tr>
              <a:tr h="4057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每路徑平均花費時間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4272.97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4133.2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138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每路徑平均尋找次數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8651.31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6558.06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99187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每路徑平均步數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07072"/>
                  </a:ext>
                </a:extLst>
              </a:tr>
              <a:tr h="381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每秒平均計算路徑數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6509"/>
                  </a:ext>
                </a:extLst>
              </a:tr>
            </a:tbl>
          </a:graphicData>
        </a:graphic>
      </p:graphicFrame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2115065" y="228826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最大連段分數</a:t>
            </a:r>
            <a:endParaRPr lang="en-US" altLang="zh-TW" dirty="0"/>
          </a:p>
          <a:p>
            <a:r>
              <a:rPr lang="zh-TW" altLang="en-US" dirty="0"/>
              <a:t>每秒降低</a:t>
            </a:r>
            <a:r>
              <a:rPr lang="en-US" altLang="zh-TW" dirty="0"/>
              <a:t>300</a:t>
            </a:r>
            <a:r>
              <a:rPr lang="zh-TW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63705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Raspberry Pi 3</a:t>
            </a:r>
            <a:r>
              <a:rPr lang="zh-TW" altLang="en-US" dirty="0"/>
              <a:t>測試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81" y="2261062"/>
            <a:ext cx="5612568" cy="38267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70" y="2261061"/>
            <a:ext cx="5604666" cy="38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1282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.Net</a:t>
            </a:r>
            <a:r>
              <a:rPr lang="en-US" altLang="zh-TW" dirty="0"/>
              <a:t> Core</a:t>
            </a:r>
            <a:r>
              <a:rPr lang="zh-TW" altLang="en-US" dirty="0"/>
              <a:t> </a:t>
            </a:r>
            <a:r>
              <a:rPr lang="en-US" altLang="zh-TW" dirty="0"/>
              <a:t>MVC </a:t>
            </a:r>
            <a:r>
              <a:rPr lang="en-US" altLang="zh-TW" dirty="0" err="1"/>
              <a:t>WebAPI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zh-TW" altLang="en-US" dirty="0"/>
              <a:t>按伺服器數量分割起始區域</a:t>
            </a:r>
            <a:endParaRPr lang="en-US" altLang="zh-TW" dirty="0"/>
          </a:p>
          <a:p>
            <a:r>
              <a:rPr lang="zh-TW" altLang="en-US" dirty="0"/>
              <a:t>將盤面與起始區域</a:t>
            </a:r>
            <a:r>
              <a:rPr lang="en-US" altLang="zh-TW" dirty="0"/>
              <a:t>POST</a:t>
            </a:r>
            <a:r>
              <a:rPr lang="zh-TW" altLang="en-US" dirty="0"/>
              <a:t>給伺服器</a:t>
            </a:r>
            <a:endParaRPr lang="en-US" altLang="zh-TW" dirty="0"/>
          </a:p>
          <a:p>
            <a:r>
              <a:rPr lang="zh-TW" altLang="en-US" dirty="0"/>
              <a:t>計算最佳盤面</a:t>
            </a:r>
            <a:endParaRPr lang="en-US" altLang="zh-TW" dirty="0"/>
          </a:p>
          <a:p>
            <a:r>
              <a:rPr lang="zh-TW" altLang="en-US" dirty="0"/>
              <a:t>回傳路徑給</a:t>
            </a:r>
            <a:r>
              <a:rPr lang="en-US" altLang="zh-TW" dirty="0"/>
              <a:t>Client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95" y="2813005"/>
            <a:ext cx="3216801" cy="26753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28995" y="2813005"/>
            <a:ext cx="1624171" cy="2675306"/>
          </a:xfrm>
          <a:prstGeom prst="rect">
            <a:avLst/>
          </a:prstGeom>
          <a:solidFill>
            <a:schemeClr val="accent1">
              <a:lumMod val="60000"/>
              <a:lumOff val="40000"/>
              <a:alpha val="5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53166" y="2813005"/>
            <a:ext cx="1624171" cy="2675306"/>
          </a:xfrm>
          <a:prstGeom prst="rect">
            <a:avLst/>
          </a:prstGeom>
          <a:solidFill>
            <a:schemeClr val="accent3">
              <a:lumMod val="60000"/>
              <a:lumOff val="40000"/>
              <a:alpha val="5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587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r>
              <a:rPr lang="en-US" altLang="zh-TW" dirty="0"/>
              <a:t>-</a:t>
            </a:r>
            <a:r>
              <a:rPr lang="zh-TW" altLang="en-US" dirty="0"/>
              <a:t>測試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56" y="1609151"/>
            <a:ext cx="6743096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0D1FD-7608-48E9-AAB1-06B34B61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分散式運算與</a:t>
            </a:r>
            <a:r>
              <a:rPr lang="en-US" altLang="zh-TW" dirty="0" err="1"/>
              <a:t>WebServer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376" y="1626192"/>
            <a:ext cx="707321" cy="4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輸入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468" y="2234526"/>
            <a:ext cx="1709139" cy="442521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26C49E1-E9CC-4B19-B669-AAD0C2B1AB5F}"/>
              </a:ext>
            </a:extLst>
          </p:cNvPr>
          <p:cNvSpPr txBox="1">
            <a:spLocks/>
          </p:cNvSpPr>
          <p:nvPr/>
        </p:nvSpPr>
        <p:spPr>
          <a:xfrm>
            <a:off x="7967058" y="1626191"/>
            <a:ext cx="707321" cy="4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輸出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08" y="2234525"/>
            <a:ext cx="1129020" cy="44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5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30ECB-55C2-4B8A-A0AA-8D7DBEC5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階段測試</a:t>
            </a:r>
          </a:p>
        </p:txBody>
      </p:sp>
      <p:pic>
        <p:nvPicPr>
          <p:cNvPr id="7" name="0617_Step.1">
            <a:hlinkClick r:id="" action="ppaction://media"/>
            <a:extLst>
              <a:ext uri="{FF2B5EF4-FFF2-40B4-BE49-F238E27FC236}">
                <a16:creationId xmlns:a16="http://schemas.microsoft.com/office/drawing/2014/main" id="{D3B49BBE-FD80-4D55-8976-EB9300CD3F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3098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B103D-0F99-4203-8F08-E5ACC32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60F97A-6C03-48B2-A94A-991E3B9F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2565"/>
            <a:ext cx="10353762" cy="3648635"/>
          </a:xfrm>
        </p:spPr>
        <p:txBody>
          <a:bodyPr/>
          <a:lstStyle/>
          <a:p>
            <a:r>
              <a:rPr lang="zh-TW" altLang="en-US" dirty="0">
                <a:hlinkClick r:id="rId2"/>
              </a:rPr>
              <a:t>珠思軌跡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分析轉珠遊戲三消軌跡及通用解 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OpenCV</a:t>
            </a:r>
            <a:r>
              <a:rPr lang="zh-TW" altLang="en-US" dirty="0">
                <a:hlinkClick r:id="rId3"/>
              </a:rPr>
              <a:t> </a:t>
            </a:r>
            <a:r>
              <a:rPr lang="en-US" altLang="zh-TW" dirty="0">
                <a:hlinkClick r:id="rId3"/>
              </a:rPr>
              <a:t>Document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G-Code</a:t>
            </a:r>
            <a:r>
              <a:rPr lang="zh-TW" altLang="en-US" dirty="0">
                <a:hlinkClick r:id="rId4"/>
              </a:rPr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58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68" y="2380892"/>
            <a:ext cx="3699215" cy="4059237"/>
          </a:xfrm>
          <a:ln w="50800"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2174901"/>
            <a:ext cx="10353762" cy="449137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n-ea"/>
              </a:rPr>
              <a:t>主控制器 </a:t>
            </a:r>
            <a:r>
              <a:rPr lang="en-US" altLang="zh-TW" b="1" dirty="0">
                <a:latin typeface="+mn-ea"/>
              </a:rPr>
              <a:t>Raspberry Pi 3B</a:t>
            </a:r>
          </a:p>
          <a:p>
            <a:pPr lvl="1"/>
            <a:r>
              <a:rPr lang="zh-TW" altLang="en-US" dirty="0">
                <a:latin typeface="+mn-ea"/>
              </a:rPr>
              <a:t>作業系統：</a:t>
            </a:r>
            <a:r>
              <a:rPr lang="en-US" altLang="zh-TW" dirty="0" err="1">
                <a:latin typeface="+mn-ea"/>
              </a:rPr>
              <a:t>Raspbian</a:t>
            </a:r>
            <a:endParaRPr lang="en-US" altLang="zh-TW" dirty="0">
              <a:latin typeface="+mn-ea"/>
            </a:endParaRP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 err="1">
                <a:latin typeface="+mn-ea"/>
              </a:rPr>
              <a:t>USB﹐Uart</a:t>
            </a:r>
            <a:r>
              <a:rPr lang="en-US" altLang="zh-TW" dirty="0">
                <a:latin typeface="+mn-ea"/>
              </a:rPr>
              <a:t> ﹐Ethernet</a:t>
            </a:r>
          </a:p>
          <a:p>
            <a:r>
              <a:rPr lang="en-US" altLang="zh-TW" b="1" dirty="0">
                <a:latin typeface="+mn-ea"/>
              </a:rPr>
              <a:t>3D</a:t>
            </a:r>
            <a:r>
              <a:rPr lang="zh-TW" altLang="en-US" b="1" dirty="0">
                <a:latin typeface="+mn-ea"/>
              </a:rPr>
              <a:t>列印機 </a:t>
            </a:r>
            <a:r>
              <a:rPr lang="en-US" altLang="zh-TW" b="1" dirty="0" err="1">
                <a:latin typeface="+mn-ea"/>
              </a:rPr>
              <a:t>Prusa</a:t>
            </a:r>
            <a:r>
              <a:rPr lang="en-US" altLang="zh-TW" b="1" dirty="0">
                <a:latin typeface="+mn-ea"/>
              </a:rPr>
              <a:t> i3</a:t>
            </a:r>
          </a:p>
          <a:p>
            <a:pPr lvl="1"/>
            <a:r>
              <a:rPr lang="zh-TW" altLang="en-US" dirty="0">
                <a:latin typeface="+mn-ea"/>
              </a:rPr>
              <a:t>微控制器：</a:t>
            </a:r>
            <a:r>
              <a:rPr lang="en-US" altLang="zh-TW" dirty="0">
                <a:latin typeface="+mn-ea"/>
              </a:rPr>
              <a:t>Arduino Mega 2560 w/ A4988</a:t>
            </a: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 err="1">
                <a:latin typeface="+mn-ea"/>
              </a:rPr>
              <a:t>Uart</a:t>
            </a:r>
            <a:endParaRPr lang="en-US" altLang="zh-TW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 USB Webcam </a:t>
            </a: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>
                <a:latin typeface="+mn-ea"/>
              </a:rPr>
              <a:t>USB</a:t>
            </a:r>
          </a:p>
          <a:p>
            <a:r>
              <a:rPr lang="zh-TW" altLang="en-US" b="1" dirty="0">
                <a:latin typeface="+mn-ea"/>
              </a:rPr>
              <a:t>筆記型電腦</a:t>
            </a:r>
            <a:endParaRPr lang="en-US" altLang="zh-TW" b="1" dirty="0">
              <a:latin typeface="+mn-ea"/>
            </a:endParaRPr>
          </a:p>
          <a:p>
            <a:pPr lvl="1"/>
            <a:r>
              <a:rPr lang="en-US" altLang="zh-TW" dirty="0">
                <a:latin typeface="+mn-ea"/>
              </a:rPr>
              <a:t>IO</a:t>
            </a:r>
            <a:r>
              <a:rPr lang="zh-TW" altLang="en-US" dirty="0">
                <a:latin typeface="+mn-ea"/>
              </a:rPr>
              <a:t>介面：</a:t>
            </a:r>
            <a:r>
              <a:rPr lang="en-US" altLang="zh-TW" dirty="0">
                <a:latin typeface="+mn-ea"/>
              </a:rPr>
              <a:t>USB﹐ Ethernet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2155237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框架與語言</a:t>
            </a:r>
            <a:endParaRPr lang="en-US" altLang="zh-TW" sz="2400" dirty="0"/>
          </a:p>
          <a:p>
            <a:pPr lvl="1"/>
            <a:r>
              <a:rPr lang="en-US" altLang="zh-TW" sz="2000" dirty="0"/>
              <a:t>Python</a:t>
            </a:r>
          </a:p>
          <a:p>
            <a:pPr lvl="1"/>
            <a:r>
              <a:rPr lang="en-US" altLang="zh-TW" sz="2000" dirty="0" err="1"/>
              <a:t>.Net</a:t>
            </a:r>
            <a:r>
              <a:rPr lang="en-US" altLang="zh-TW" sz="2000" dirty="0"/>
              <a:t> Core 3.1</a:t>
            </a:r>
          </a:p>
          <a:p>
            <a:r>
              <a:rPr lang="zh-TW" altLang="en-US" sz="2400" b="1" dirty="0"/>
              <a:t>開源套件</a:t>
            </a:r>
            <a:endParaRPr lang="en-US" altLang="zh-TW" sz="2400" b="1" dirty="0"/>
          </a:p>
          <a:p>
            <a:pPr lvl="1"/>
            <a:r>
              <a:rPr lang="en-US" altLang="zh-TW" sz="2000" dirty="0" err="1"/>
              <a:t>OpenCV</a:t>
            </a:r>
            <a:endParaRPr lang="en-US" altLang="zh-TW" sz="20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82B7B-1114-408D-A98A-4E0ACDDD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Breakdown</a:t>
            </a:r>
            <a:endParaRPr lang="zh-TW" altLang="en-US" dirty="0">
              <a:latin typeface="+mj-ea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E61263-5A72-421B-B5B8-7EE577BC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E0D103-6FC8-4173-818A-ADDAD30B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60" y="1732449"/>
            <a:ext cx="3045631" cy="50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DEA0C-EEB9-4498-9089-3AD9264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FA16E-2F5B-4ABE-B3CB-46996587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5237"/>
            <a:ext cx="10353762" cy="4058751"/>
          </a:xfrm>
        </p:spPr>
        <p:txBody>
          <a:bodyPr/>
          <a:lstStyle/>
          <a:p>
            <a:r>
              <a:rPr lang="zh-TW" altLang="en-US" sz="2400" dirty="0"/>
              <a:t>硬體驅動</a:t>
            </a:r>
            <a:r>
              <a:rPr lang="en-US" altLang="zh-TW" sz="2400" dirty="0"/>
              <a:t>:</a:t>
            </a:r>
          </a:p>
          <a:p>
            <a:pPr lvl="1"/>
            <a:r>
              <a:rPr lang="zh-TW" altLang="en-US" sz="2000" dirty="0"/>
              <a:t>接收按鈕事件</a:t>
            </a:r>
            <a:endParaRPr lang="en-US" altLang="zh-TW" sz="2000" dirty="0"/>
          </a:p>
          <a:p>
            <a:pPr lvl="1"/>
            <a:r>
              <a:rPr lang="zh-TW" altLang="en-US" sz="2000" dirty="0"/>
              <a:t>照片輸入</a:t>
            </a:r>
            <a:endParaRPr lang="en-US" altLang="zh-TW" sz="2000" dirty="0"/>
          </a:p>
          <a:p>
            <a:pPr lvl="1"/>
            <a:r>
              <a:rPr lang="zh-TW" altLang="en-US" sz="2000" dirty="0"/>
              <a:t>路徑位置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影像辨別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判斷的照片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轉珠演算法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珠子分布位置</a:t>
            </a:r>
            <a:endParaRPr lang="en-US" altLang="zh-TW" sz="2000" dirty="0"/>
          </a:p>
          <a:p>
            <a:pPr marL="400050" lvl="2" indent="0">
              <a:buNone/>
            </a:pPr>
            <a:endParaRPr lang="en-US" altLang="zh-TW" sz="180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0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9896B-D132-4BF8-A62D-31A8061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4484C-18EB-42DD-994D-E4522A10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5571"/>
            <a:ext cx="10353762" cy="4432377"/>
          </a:xfrm>
        </p:spPr>
        <p:txBody>
          <a:bodyPr/>
          <a:lstStyle/>
          <a:p>
            <a:r>
              <a:rPr lang="zh-TW" altLang="en-US" sz="2400" dirty="0"/>
              <a:t>硬體驅動</a:t>
            </a:r>
            <a:r>
              <a:rPr lang="en-US" altLang="zh-TW" sz="2400" dirty="0"/>
              <a:t>:</a:t>
            </a:r>
          </a:p>
          <a:p>
            <a:pPr lvl="1"/>
            <a:r>
              <a:rPr lang="zh-TW" altLang="en-US" sz="2000" dirty="0"/>
              <a:t>輸出裁切照片</a:t>
            </a:r>
            <a:endParaRPr lang="en-US" altLang="zh-TW" sz="2000" dirty="0"/>
          </a:p>
          <a:p>
            <a:pPr lvl="1"/>
            <a:r>
              <a:rPr lang="en-US" altLang="zh-TW" sz="2000" dirty="0"/>
              <a:t>G</a:t>
            </a:r>
            <a:r>
              <a:rPr lang="zh-TW" altLang="en-US" sz="2000" dirty="0"/>
              <a:t> </a:t>
            </a:r>
            <a:r>
              <a:rPr lang="en-US" altLang="zh-TW" sz="2000" dirty="0"/>
              <a:t>Code</a:t>
            </a:r>
            <a:r>
              <a:rPr lang="zh-TW" altLang="en-US" sz="2000" dirty="0"/>
              <a:t>指令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影像辨別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一般頁面</a:t>
            </a:r>
            <a:r>
              <a:rPr lang="en-US" altLang="zh-TW" sz="2000" dirty="0"/>
              <a:t>:</a:t>
            </a:r>
            <a:r>
              <a:rPr lang="zh-TW" altLang="en-US" sz="2000" dirty="0"/>
              <a:t>輸出要點擊的位置</a:t>
            </a:r>
            <a:endParaRPr lang="en-US" altLang="zh-TW" sz="2000" dirty="0"/>
          </a:p>
          <a:p>
            <a:pPr marL="742950" lvl="2" indent="-342900"/>
            <a:r>
              <a:rPr lang="zh-TW" altLang="en-US" sz="2000" dirty="0"/>
              <a:t>遊戲頁面</a:t>
            </a:r>
            <a:r>
              <a:rPr lang="en-US" altLang="zh-TW" sz="2000" dirty="0"/>
              <a:t>:</a:t>
            </a:r>
            <a:r>
              <a:rPr lang="zh-TW" altLang="en-US" sz="2000" dirty="0"/>
              <a:t>輸出版面狀態、血量狀態</a:t>
            </a:r>
            <a:endParaRPr lang="en-US" altLang="zh-TW" sz="2000" dirty="0"/>
          </a:p>
          <a:p>
            <a:pPr marL="342900" lvl="1" indent="-342900"/>
            <a:r>
              <a:rPr lang="zh-TW" altLang="en-US" sz="2400" dirty="0"/>
              <a:t>轉珠演算法</a:t>
            </a:r>
            <a:r>
              <a:rPr lang="en-US" altLang="zh-TW" sz="2400" dirty="0"/>
              <a:t>:</a:t>
            </a:r>
          </a:p>
          <a:p>
            <a:pPr marL="742950" lvl="2" indent="-342900"/>
            <a:r>
              <a:rPr lang="zh-TW" altLang="en-US" sz="2000" dirty="0"/>
              <a:t>盤面最佳路徑</a:t>
            </a:r>
            <a:endParaRPr lang="en-US" altLang="zh-TW" sz="2000" dirty="0"/>
          </a:p>
          <a:p>
            <a:pPr marL="742950" lvl="2" indent="-34290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60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3544</TotalTime>
  <Words>1281</Words>
  <Application>Microsoft Office PowerPoint</Application>
  <PresentationFormat>寬螢幕</PresentationFormat>
  <Paragraphs>344</Paragraphs>
  <Slides>39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Wingdings 3</vt:lpstr>
      <vt:lpstr>Wingdings 2</vt:lpstr>
      <vt:lpstr>微軟正黑體</vt:lpstr>
      <vt:lpstr>Calibri</vt:lpstr>
      <vt:lpstr>石板</vt:lpstr>
      <vt:lpstr>物理自動轉珠系統</vt:lpstr>
      <vt:lpstr>目錄</vt:lpstr>
      <vt:lpstr>簡介</vt:lpstr>
      <vt:lpstr>架構圖</vt:lpstr>
      <vt:lpstr>硬體需求</vt:lpstr>
      <vt:lpstr>軟體需求</vt:lpstr>
      <vt:lpstr>Breakdown</vt:lpstr>
      <vt:lpstr>輸入參數</vt:lpstr>
      <vt:lpstr>輸出參數</vt:lpstr>
      <vt:lpstr>設計-流程圖</vt:lpstr>
      <vt:lpstr>設計-硬體驅動</vt:lpstr>
      <vt:lpstr>設計-影像辨識</vt:lpstr>
      <vt:lpstr>測試-影像辨識</vt:lpstr>
      <vt:lpstr>測試-影像辨識</vt:lpstr>
      <vt:lpstr>測試-影像辨識</vt:lpstr>
      <vt:lpstr>測試-影像辨識</vt:lpstr>
      <vt:lpstr>測試-影像辨識</vt:lpstr>
      <vt:lpstr>轉珠演算法</vt:lpstr>
      <vt:lpstr>設計-轉珠演算法</vt:lpstr>
      <vt:lpstr>轉珠規則與流程</vt:lpstr>
      <vt:lpstr>範例盤面</vt:lpstr>
      <vt:lpstr>測試環境</vt:lpstr>
      <vt:lpstr>RandomSolver 全隨機演算法</vt:lpstr>
      <vt:lpstr>連段計算</vt:lpstr>
      <vt:lpstr>RandomSolver 全隨機演算測試</vt:lpstr>
      <vt:lpstr>Conn2Solver 二連算法</vt:lpstr>
      <vt:lpstr>Conn2Solver 二連算法測試</vt:lpstr>
      <vt:lpstr>LinkSolver 多連算法</vt:lpstr>
      <vt:lpstr>LinkSolver 多連算法測試</vt:lpstr>
      <vt:lpstr>算法比較-100 Rounds</vt:lpstr>
      <vt:lpstr>算法比較-1000 Rounds</vt:lpstr>
      <vt:lpstr>算法比較-Max Score 100 Rounds</vt:lpstr>
      <vt:lpstr>算法比較-100 Rounds</vt:lpstr>
      <vt:lpstr>Raspberry Pi 3測試</vt:lpstr>
      <vt:lpstr>分散式運算與WebServer</vt:lpstr>
      <vt:lpstr>分散式運算與WebServer-測試</vt:lpstr>
      <vt:lpstr>分散式運算與WebServer</vt:lpstr>
      <vt:lpstr>階段測試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Ray Lu</cp:lastModifiedBy>
  <cp:revision>298</cp:revision>
  <dcterms:created xsi:type="dcterms:W3CDTF">2019-01-07T07:54:38Z</dcterms:created>
  <dcterms:modified xsi:type="dcterms:W3CDTF">2020-06-17T09:08:14Z</dcterms:modified>
</cp:coreProperties>
</file>